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11" r:id="rId15"/>
    <p:sldId id="312" r:id="rId16"/>
    <p:sldId id="313" r:id="rId17"/>
    <p:sldId id="314" r:id="rId18"/>
    <p:sldId id="309" r:id="rId19"/>
    <p:sldId id="276" r:id="rId20"/>
    <p:sldId id="334" r:id="rId21"/>
    <p:sldId id="278" r:id="rId22"/>
    <p:sldId id="279" r:id="rId23"/>
    <p:sldId id="280" r:id="rId24"/>
    <p:sldId id="281" r:id="rId25"/>
    <p:sldId id="282" r:id="rId26"/>
    <p:sldId id="283" r:id="rId27"/>
    <p:sldId id="329" r:id="rId28"/>
    <p:sldId id="285" r:id="rId29"/>
    <p:sldId id="286" r:id="rId30"/>
    <p:sldId id="287" r:id="rId31"/>
    <p:sldId id="288" r:id="rId32"/>
    <p:sldId id="325" r:id="rId33"/>
    <p:sldId id="290" r:id="rId34"/>
    <p:sldId id="291" r:id="rId35"/>
    <p:sldId id="292" r:id="rId36"/>
    <p:sldId id="294" r:id="rId37"/>
    <p:sldId id="295" r:id="rId38"/>
    <p:sldId id="296" r:id="rId39"/>
    <p:sldId id="297" r:id="rId40"/>
    <p:sldId id="298" r:id="rId41"/>
    <p:sldId id="316" r:id="rId42"/>
    <p:sldId id="299" r:id="rId43"/>
    <p:sldId id="330" r:id="rId44"/>
    <p:sldId id="300" r:id="rId45"/>
    <p:sldId id="301" r:id="rId46"/>
    <p:sldId id="302" r:id="rId47"/>
    <p:sldId id="327" r:id="rId48"/>
    <p:sldId id="332" r:id="rId49"/>
    <p:sldId id="333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6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hyperlink" Target="https://www.hiclipart.com/free-transparent-background-png-clipart-dsahp" TargetMode="External"/><Relationship Id="rId4" Type="http://schemas.openxmlformats.org/officeDocument/2006/relationships/hyperlink" Target="https://cliparts.zone/clipart/410549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liparts.zone/clipart/1126410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luspng.com/png-exhausted-person-7828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267308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-library.com/clipart/happy-child-clipart_14.htm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://clipart-library.com/clipart/1970136.ht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://clipart-library.com/clipart/fail-test-cliparts_15.htm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hyperlink" Target="http://clipart-library.com/clipart/crying-girl-cliparts_4.ht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luspng.com/png-156813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partmax.com/middle/m2i8d3Z5b1d3A0H7_the-students-will-soon-receive-details-of-what-will-reading-book-clipart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innews.co.kr/news/articleView.html?idxno=23690" TargetMode="External"/><Relationship Id="rId7" Type="http://schemas.openxmlformats.org/officeDocument/2006/relationships/hyperlink" Target="https://www.yna.co.kr/view/AKR2015090820510000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www.hani.co.kr/arti/society/schooling/644821.html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d2r?x=1jqt&amp;i=1qqi22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-library.com/" TargetMode="External"/><Relationship Id="rId3" Type="http://schemas.openxmlformats.org/officeDocument/2006/relationships/hyperlink" Target="https://www.eduinnews.co.kr/news/articleView.html?idxno=23690" TargetMode="External"/><Relationship Id="rId7" Type="http://schemas.openxmlformats.org/officeDocument/2006/relationships/hyperlink" Target="http://pluspng.com/" TargetMode="External"/><Relationship Id="rId2" Type="http://schemas.openxmlformats.org/officeDocument/2006/relationships/hyperlink" Target="http://www.hani.co.kr/arti/society/schooling/644821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liparts.zone/" TargetMode="External"/><Relationship Id="rId5" Type="http://schemas.openxmlformats.org/officeDocument/2006/relationships/hyperlink" Target="https://www.hiclipart.com/" TargetMode="External"/><Relationship Id="rId4" Type="http://schemas.openxmlformats.org/officeDocument/2006/relationships/hyperlink" Target="https://www.yna.co.kr/view/AKR20150908205100004" TargetMode="External"/><Relationship Id="rId9" Type="http://schemas.openxmlformats.org/officeDocument/2006/relationships/hyperlink" Target="https://www.clipartmax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475343"/>
            <a:ext cx="11850624" cy="57570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</a:t>
            </a:r>
            <a:r>
              <a:rPr lang="ko-KR" altLang="en-US" sz="3000" dirty="0"/>
              <a:t> 그게 어디인데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</a:t>
            </a:r>
            <a:r>
              <a:rPr lang="ko-KR" altLang="en-US" sz="3000" dirty="0"/>
              <a:t> 우리 옆 도시에 새로 생긴 대학교 있지</a:t>
            </a:r>
            <a:r>
              <a:rPr lang="en-US" altLang="ko-KR" sz="3000" dirty="0"/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dirty="0"/>
              <a:t>거기는 규모는 작지만 교수님이나 선배와 </a:t>
            </a:r>
            <a:r>
              <a:rPr lang="ko-KR" altLang="en-US" sz="3000" u="sng" dirty="0">
                <a:solidFill>
                  <a:srgbClr val="0000FF"/>
                </a:solidFill>
              </a:rPr>
              <a:t>교류</a:t>
            </a:r>
            <a:r>
              <a:rPr lang="ko-KR" altLang="en-US" sz="3000" dirty="0"/>
              <a:t>도 많고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장학금</a:t>
            </a:r>
            <a:r>
              <a:rPr lang="ko-KR" altLang="en-US" sz="3000" dirty="0"/>
              <a:t>도 많이 줘서 인기가 높대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</a:t>
            </a:r>
            <a:r>
              <a:rPr lang="ko-KR" altLang="en-US" sz="3000" dirty="0"/>
              <a:t> 그런 데가 있었어</a:t>
            </a:r>
            <a:r>
              <a:rPr lang="en-US" altLang="ko-KR" sz="3000" dirty="0"/>
              <a:t>? </a:t>
            </a:r>
            <a:r>
              <a:rPr lang="ko-KR" altLang="en-US" sz="3000" dirty="0"/>
              <a:t>거기에 </a:t>
            </a:r>
            <a:r>
              <a:rPr lang="ko-KR" altLang="en-US" sz="3000" u="sng" dirty="0">
                <a:solidFill>
                  <a:srgbClr val="0000FF"/>
                </a:solidFill>
              </a:rPr>
              <a:t>어떤 전공이 있는지</a:t>
            </a:r>
            <a:r>
              <a:rPr lang="ko-KR" altLang="en-US" sz="3000" dirty="0"/>
              <a:t> 나도 한번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 err="1"/>
              <a:t>알아봐야겠네</a:t>
            </a:r>
            <a:r>
              <a:rPr lang="en-US" altLang="ko-KR" sz="3000" dirty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500872" y="2170557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8770" y="2961132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2209" y="3833241"/>
            <a:ext cx="3328416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618675"/>
            <a:ext cx="9601200" cy="408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303" y="3456314"/>
            <a:ext cx="8615395" cy="283464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7793260" y="4508061"/>
            <a:ext cx="1463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4338"/>
            <a:ext cx="11887200" cy="319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555077"/>
              </p:ext>
            </p:extLst>
          </p:nvPr>
        </p:nvGraphicFramePr>
        <p:xfrm>
          <a:off x="60960" y="0"/>
          <a:ext cx="1207008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먹은</a:t>
                      </a:r>
                      <a:r>
                        <a:rPr lang="ko-KR" altLang="en-US" sz="44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나머지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나머지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만든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나머지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36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373368" y="1674828"/>
            <a:ext cx="5536691" cy="2743200"/>
          </a:xfrm>
          <a:prstGeom prst="wedgeRoundRectCallout">
            <a:avLst>
              <a:gd name="adj1" fmla="val -60997"/>
              <a:gd name="adj2" fmla="val 2869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대학교 합격 소식을 듣고 </a:t>
            </a:r>
            <a:r>
              <a:rPr lang="ko-KR" altLang="en-US" sz="4000" u="sng" dirty="0">
                <a:solidFill>
                  <a:srgbClr val="FF0000"/>
                </a:solidFill>
              </a:rPr>
              <a:t>기쁜 나머지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눈물을 흘렸어요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76019"/>
          <a:stretch/>
        </p:blipFill>
        <p:spPr>
          <a:xfrm>
            <a:off x="1199365" y="182018"/>
            <a:ext cx="9793270" cy="1188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734575" y="1792815"/>
            <a:ext cx="3657600" cy="2149391"/>
            <a:chOff x="766916" y="1891326"/>
            <a:chExt cx="3657600" cy="21493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6916" y="1891326"/>
              <a:ext cx="3657600" cy="189547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766916" y="3786801"/>
              <a:ext cx="215956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https://cliparts.zone/clipart/410549</a:t>
              </a:r>
              <a:endParaRPr lang="en-US" sz="105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86735" y="3451763"/>
            <a:ext cx="2546555" cy="2615063"/>
            <a:chOff x="3252576" y="3500285"/>
            <a:chExt cx="2546555" cy="2615063"/>
          </a:xfrm>
        </p:grpSpPr>
        <p:sp>
          <p:nvSpPr>
            <p:cNvPr id="8" name="Rectangle 7"/>
            <p:cNvSpPr/>
            <p:nvPr/>
          </p:nvSpPr>
          <p:spPr>
            <a:xfrm>
              <a:off x="3252576" y="5699850"/>
              <a:ext cx="2546555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5"/>
                </a:rPr>
                <a:t>https://www.hiclipart.com/free-transparent-background-png-clipart-dsahp</a:t>
              </a:r>
              <a:endParaRPr lang="en-US" sz="105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7133" y="3500285"/>
              <a:ext cx="2377440" cy="24012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971032" y="1674828"/>
            <a:ext cx="5940029" cy="2377440"/>
          </a:xfrm>
          <a:prstGeom prst="wedgeRoundRectCallout">
            <a:avLst>
              <a:gd name="adj1" fmla="val -61202"/>
              <a:gd name="adj2" fmla="val 317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급하게 </a:t>
            </a:r>
            <a:r>
              <a:rPr lang="ko-KR" altLang="en-US" sz="4000" u="sng" dirty="0">
                <a:solidFill>
                  <a:srgbClr val="FF0000"/>
                </a:solidFill>
              </a:rPr>
              <a:t>서두른 나머지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집 앞에서 넘어졌어요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5417" b="50539"/>
          <a:stretch/>
        </p:blipFill>
        <p:spPr>
          <a:xfrm>
            <a:off x="1212305" y="181779"/>
            <a:ext cx="9767390" cy="1188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1553540" y="2074295"/>
            <a:ext cx="3501957" cy="3666021"/>
            <a:chOff x="1514211" y="1907147"/>
            <a:chExt cx="3501957" cy="3666021"/>
          </a:xfrm>
        </p:grpSpPr>
        <p:sp>
          <p:nvSpPr>
            <p:cNvPr id="3" name="Rectangle 2"/>
            <p:cNvSpPr/>
            <p:nvPr/>
          </p:nvSpPr>
          <p:spPr>
            <a:xfrm>
              <a:off x="1514211" y="5319252"/>
              <a:ext cx="222849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3"/>
                </a:rPr>
                <a:t>https://cliparts.zone/clipart/1126410</a:t>
              </a:r>
              <a:endParaRPr lang="en-US" sz="105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/>
            <a:srcRect b="6712"/>
            <a:stretch/>
          </p:blipFill>
          <p:spPr>
            <a:xfrm>
              <a:off x="1514211" y="1907147"/>
              <a:ext cx="3501957" cy="34121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751576" y="1720548"/>
            <a:ext cx="6153743" cy="2377440"/>
          </a:xfrm>
          <a:prstGeom prst="wedgeRoundRectCallout">
            <a:avLst>
              <a:gd name="adj1" fmla="val -59595"/>
              <a:gd name="adj2" fmla="val 2383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너무 </a:t>
            </a:r>
            <a:r>
              <a:rPr lang="ko-KR" altLang="en-US" sz="4000" u="sng" dirty="0">
                <a:solidFill>
                  <a:srgbClr val="FF0000"/>
                </a:solidFill>
              </a:rPr>
              <a:t>피곤한 나머지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씻지 않고 잤어요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1077" b="25237"/>
          <a:stretch/>
        </p:blipFill>
        <p:spPr>
          <a:xfrm>
            <a:off x="1138310" y="187404"/>
            <a:ext cx="9915381" cy="1188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1138310" y="2418638"/>
            <a:ext cx="3657600" cy="3057838"/>
            <a:chOff x="1138310" y="2182664"/>
            <a:chExt cx="3657600" cy="3057838"/>
          </a:xfrm>
        </p:grpSpPr>
        <p:sp>
          <p:nvSpPr>
            <p:cNvPr id="3" name="Rectangle 2"/>
            <p:cNvSpPr/>
            <p:nvPr/>
          </p:nvSpPr>
          <p:spPr>
            <a:xfrm>
              <a:off x="1138310" y="4986586"/>
              <a:ext cx="314060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3"/>
                </a:rPr>
                <a:t>http://pluspng.com/png-exhausted-person-7828.html</a:t>
              </a:r>
              <a:endParaRPr lang="en-US" sz="105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9618" l="0" r="98438">
                          <a14:foregroundMark x1="37402" y1="36433" x2="37402" y2="36433"/>
                          <a14:foregroundMark x1="29492" y1="37834" x2="41504" y2="35287"/>
                          <a14:foregroundMark x1="61523" y1="45732" x2="75000" y2="42930"/>
                          <a14:foregroundMark x1="71582" y1="53885" x2="75879" y2="597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8310" y="2182664"/>
              <a:ext cx="3657600" cy="28039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492241" y="1720548"/>
            <a:ext cx="5394960" cy="2779776"/>
          </a:xfrm>
          <a:prstGeom prst="wedgeRoundRectCallout">
            <a:avLst>
              <a:gd name="adj1" fmla="val -60891"/>
              <a:gd name="adj2" fmla="val 27544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입고 갈 옷에 너무 신경을 </a:t>
            </a:r>
            <a:r>
              <a:rPr lang="ko-KR" altLang="en-US" sz="4000" u="sng" dirty="0">
                <a:solidFill>
                  <a:srgbClr val="FF0000"/>
                </a:solidFill>
              </a:rPr>
              <a:t>쓴 나머지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버스를 타지 못했어요</a:t>
            </a:r>
            <a:r>
              <a:rPr lang="en-US" altLang="ko-KR" sz="3200" dirty="0">
                <a:solidFill>
                  <a:prstClr val="black"/>
                </a:solidFill>
              </a:rPr>
              <a:t>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6198"/>
          <a:stretch/>
        </p:blipFill>
        <p:spPr>
          <a:xfrm>
            <a:off x="1162446" y="223980"/>
            <a:ext cx="9867108" cy="1188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319762" y="2627271"/>
            <a:ext cx="3657600" cy="2799720"/>
            <a:chOff x="1162446" y="2440459"/>
            <a:chExt cx="3657600" cy="2799720"/>
          </a:xfrm>
        </p:grpSpPr>
        <p:pic>
          <p:nvPicPr>
            <p:cNvPr id="4098" name="Picture 2" descr="Missing cliparts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2446" y="2440459"/>
              <a:ext cx="3657600" cy="2545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162446" y="4986263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http://clipart-library.com/clipart/267308.htm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71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6" y="1639252"/>
            <a:ext cx="10972800" cy="408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280" y="3471291"/>
            <a:ext cx="9235440" cy="27990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9049594" y="4559623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62"/>
          <a:stretch/>
        </p:blipFill>
        <p:spPr>
          <a:xfrm>
            <a:off x="179832" y="151809"/>
            <a:ext cx="11832336" cy="325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07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내가 다니고 싶은 학교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The school that I want to attend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873580"/>
              </p:ext>
            </p:extLst>
          </p:nvPr>
        </p:nvGraphicFramePr>
        <p:xfrm>
          <a:off x="60960" y="0"/>
          <a:ext cx="1207008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기만 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기만 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기만 하다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829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갖고 싶은 컴퓨터를 선물 받았을 때 어땠어</a:t>
            </a:r>
            <a:r>
              <a:rPr lang="en-US" altLang="ko-KR" sz="3000" dirty="0">
                <a:solidFill>
                  <a:prstClr val="black"/>
                </a:solidFill>
              </a:rPr>
              <a:t>?</a:t>
            </a:r>
            <a:endParaRPr lang="en-US" sz="30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기분이 아주 좋아서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웃기만 했어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5788"/>
          <a:stretch/>
        </p:blipFill>
        <p:spPr>
          <a:xfrm>
            <a:off x="152400" y="171371"/>
            <a:ext cx="11887200" cy="11969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 flipH="1">
            <a:off x="3577534" y="2244756"/>
            <a:ext cx="2744662" cy="2200704"/>
            <a:chOff x="4551591" y="1838632"/>
            <a:chExt cx="2744662" cy="2200704"/>
          </a:xfrm>
        </p:grpSpPr>
        <p:pic>
          <p:nvPicPr>
            <p:cNvPr id="5122" name="Picture 2" descr="Free Laptop Clip Art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322" b="13683"/>
            <a:stretch/>
          </p:blipFill>
          <p:spPr bwMode="auto">
            <a:xfrm>
              <a:off x="4590422" y="1838632"/>
              <a:ext cx="2667000" cy="1946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551591" y="3785420"/>
              <a:ext cx="274466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http://clipart-library.com/clipart/1970136.htm</a:t>
              </a:r>
              <a:endParaRPr lang="en-US" sz="105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778757" y="2472557"/>
            <a:ext cx="3048000" cy="3497855"/>
            <a:chOff x="5778757" y="2472557"/>
            <a:chExt cx="3048000" cy="3497855"/>
          </a:xfrm>
        </p:grpSpPr>
        <p:pic>
          <p:nvPicPr>
            <p:cNvPr id="5124" name="Picture 4" descr="Free PNG Happy Kids Clip Art Download 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4489" flipH="1">
              <a:off x="5778757" y="2472557"/>
              <a:ext cx="3048000" cy="3257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6115742" y="5554914"/>
              <a:ext cx="237403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6"/>
                </a:rPr>
                <a:t>http://clipart-library.com/clipart/happy-child-clipart_14.htm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시험에 떨어졌을 때 어땠어요</a:t>
            </a:r>
            <a:r>
              <a:rPr lang="en-US" altLang="ko-KR" sz="3000" dirty="0">
                <a:solidFill>
                  <a:prstClr val="black"/>
                </a:solidFill>
              </a:rPr>
              <a:t>?</a:t>
            </a:r>
            <a:endParaRPr lang="en-US" sz="30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775752"/>
            <a:ext cx="3548743" cy="3573488"/>
          </a:xfrm>
          <a:prstGeom prst="wedgeRoundRectCallout">
            <a:avLst>
              <a:gd name="adj1" fmla="val -72113"/>
              <a:gd name="adj2" fmla="val 2204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아무 말도 안하고 </a:t>
            </a:r>
            <a:r>
              <a:rPr lang="ko-KR" altLang="en-US" sz="4000" u="sng" dirty="0">
                <a:solidFill>
                  <a:srgbClr val="FF0000"/>
                </a:solidFill>
              </a:rPr>
              <a:t>울기만 했어요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5474" b="50901"/>
          <a:stretch/>
        </p:blipFill>
        <p:spPr>
          <a:xfrm>
            <a:off x="152400" y="182881"/>
            <a:ext cx="11887200" cy="1167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5354367" y="1210385"/>
            <a:ext cx="3037782" cy="2743200"/>
            <a:chOff x="4489128" y="1102230"/>
            <a:chExt cx="4001729" cy="3613670"/>
          </a:xfrm>
        </p:grpSpPr>
        <p:pic>
          <p:nvPicPr>
            <p:cNvPr id="6146" name="Picture 2" descr="Tears Clipart Screaming - Crying Girl Clip Art - Png Download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08" r="13292"/>
            <a:stretch/>
          </p:blipFill>
          <p:spPr bwMode="auto">
            <a:xfrm>
              <a:off x="4489128" y="1102230"/>
              <a:ext cx="4001729" cy="345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5158383" y="4300402"/>
              <a:ext cx="2663219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http://clipart-library.com/clipart/crying-girl-cliparts_4.htm</a:t>
              </a:r>
              <a:endParaRPr lang="en-US" sz="105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98003" y="3182718"/>
            <a:ext cx="3429000" cy="2997116"/>
            <a:chOff x="3298003" y="3182718"/>
            <a:chExt cx="3429000" cy="2997116"/>
          </a:xfrm>
        </p:grpSpPr>
        <p:pic>
          <p:nvPicPr>
            <p:cNvPr id="6148" name="Picture 4" descr="Education Background png download - Free Transparent 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177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8003" y="3182718"/>
              <a:ext cx="34290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3350029" y="5925918"/>
              <a:ext cx="332494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7"/>
                </a:rPr>
                <a:t>http://clipart-library.com/clipart/fail-test-cliparts_15.htm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84312"/>
            <a:ext cx="3548743" cy="274320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배가 많이 고팠을 때 어땠어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915656" y="1684312"/>
            <a:ext cx="4123944" cy="2926080"/>
          </a:xfrm>
          <a:prstGeom prst="wedgeRoundRectCallout">
            <a:avLst>
              <a:gd name="adj1" fmla="val -67299"/>
              <a:gd name="adj2" fmla="val 31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아무 말 없이 그냥 밥을 </a:t>
            </a:r>
            <a:r>
              <a:rPr lang="ko-KR" altLang="en-US" sz="4000" dirty="0">
                <a:solidFill>
                  <a:prstClr val="black"/>
                </a:solidFill>
              </a:rPr>
              <a:t> </a:t>
            </a:r>
            <a:r>
              <a:rPr lang="ko-KR" altLang="en-US" sz="4000" u="sng" dirty="0">
                <a:solidFill>
                  <a:srgbClr val="FF0000"/>
                </a:solidFill>
              </a:rPr>
              <a:t>먹기만 했어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0541" b="25474"/>
          <a:stretch/>
        </p:blipFill>
        <p:spPr>
          <a:xfrm>
            <a:off x="152400" y="192024"/>
            <a:ext cx="11887200" cy="1185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3979599" y="2841523"/>
            <a:ext cx="3657600" cy="2957475"/>
            <a:chOff x="3979599" y="2841523"/>
            <a:chExt cx="3657600" cy="29574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9599" y="2841523"/>
              <a:ext cx="3657600" cy="257096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4682931" y="5545082"/>
              <a:ext cx="225093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http://pluspng.com/png-156813.html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301752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공부가 힘들었을 때 어땠어요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909561" y="1666894"/>
            <a:ext cx="4130040" cy="3017520"/>
          </a:xfrm>
          <a:prstGeom prst="wedgeRoundRectCallout">
            <a:avLst>
              <a:gd name="adj1" fmla="val -65943"/>
              <a:gd name="adj2" fmla="val 3601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다른 건 안 하고 소설책을 열심히 </a:t>
            </a:r>
            <a:r>
              <a:rPr lang="ko-KR" altLang="en-US" sz="4000" u="sng" dirty="0">
                <a:solidFill>
                  <a:srgbClr val="FF0000"/>
                </a:solidFill>
              </a:rPr>
              <a:t>읽기만 했어요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76148" b="588"/>
          <a:stretch/>
        </p:blipFill>
        <p:spPr>
          <a:xfrm>
            <a:off x="152401" y="160338"/>
            <a:ext cx="11887200" cy="1150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4712589" y="1666894"/>
            <a:ext cx="4732081" cy="4429125"/>
            <a:chOff x="4781414" y="1720314"/>
            <a:chExt cx="4732081" cy="4429125"/>
          </a:xfrm>
        </p:grpSpPr>
        <p:sp>
          <p:nvSpPr>
            <p:cNvPr id="4" name="Rectangle 3"/>
            <p:cNvSpPr/>
            <p:nvPr/>
          </p:nvSpPr>
          <p:spPr>
            <a:xfrm>
              <a:off x="6829289" y="5445064"/>
              <a:ext cx="2684206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3"/>
                </a:rPr>
                <a:t>https://www.clipartmax.com/middle/m2i8d3Z5b1d3A0H7_the-students-will-soon-receive-details-of-what-will-reading-book-clipart/</a:t>
              </a:r>
              <a:endParaRPr lang="en-US" sz="105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414" y="1720314"/>
              <a:ext cx="2047875" cy="4429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0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123168" y="5328920"/>
            <a:ext cx="914400" cy="914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8591" y="832061"/>
            <a:ext cx="903481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7" y="240030"/>
            <a:ext cx="8229600" cy="51145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59141" y="832493"/>
            <a:ext cx="3805468" cy="6400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50640"/>
          <a:stretch/>
        </p:blipFill>
        <p:spPr>
          <a:xfrm>
            <a:off x="127063" y="5627655"/>
            <a:ext cx="9656537" cy="6400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9140" y="3590933"/>
            <a:ext cx="6886995" cy="6400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12" y="201168"/>
            <a:ext cx="10167176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96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74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936"/>
          <a:stretch/>
        </p:blipFill>
        <p:spPr>
          <a:xfrm>
            <a:off x="381952" y="1280697"/>
            <a:ext cx="10870120" cy="1089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980"/>
          <a:stretch/>
        </p:blipFill>
        <p:spPr>
          <a:xfrm>
            <a:off x="381952" y="3562921"/>
            <a:ext cx="760371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542" y="91440"/>
            <a:ext cx="9758916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513558" y="0"/>
            <a:ext cx="5678442" cy="4511940"/>
            <a:chOff x="6513558" y="378792"/>
            <a:chExt cx="5678442" cy="4511940"/>
          </a:xfrm>
        </p:grpSpPr>
        <p:pic>
          <p:nvPicPr>
            <p:cNvPr id="1026" name="Picture 2" descr="https://www.eduinnews.co.kr/news/photo/201911/23690_26180_4746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558" y="378792"/>
              <a:ext cx="5678442" cy="4258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8238806" y="4637623"/>
              <a:ext cx="3953194" cy="2531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050" dirty="0">
                  <a:hlinkClick r:id="rId3"/>
                </a:rPr>
                <a:t>https://www.eduinnews.co.kr/news/articleView.html?idxno=23690</a:t>
              </a:r>
              <a:endParaRPr lang="en-US" sz="1050" dirty="0"/>
            </a:p>
          </p:txBody>
        </p:sp>
      </p:grp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0" y="0"/>
            <a:ext cx="6400800" cy="4208336"/>
            <a:chOff x="4375824" y="860136"/>
            <a:chExt cx="5619750" cy="3694818"/>
          </a:xfrm>
        </p:grpSpPr>
        <p:pic>
          <p:nvPicPr>
            <p:cNvPr id="1030" name="Picture 6" descr="경기도 성남시 분당구에 있는 혁신학교인 보평초등학교 학생들이 지난해 5월 31일 음악시간에 장구를 치고 있다. 신소영 기자 &lt;A href=&quot;mailto:viator@hani.co.kr&quot;&gt;viator@hani.co.kr&lt;/A&gt;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824" y="860136"/>
              <a:ext cx="5619750" cy="3448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375824" y="4301038"/>
              <a:ext cx="340830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5"/>
                </a:rPr>
                <a:t>http://www.hani.co.kr/arti/society/schooling/644821.html</a:t>
              </a:r>
              <a:endParaRPr lang="en-US" sz="1050" dirty="0"/>
            </a:p>
          </p:txBody>
        </p:sp>
      </p:grp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3687694" y="2683140"/>
            <a:ext cx="4654380" cy="3657600"/>
            <a:chOff x="3981664" y="1516989"/>
            <a:chExt cx="5029200" cy="3952149"/>
          </a:xfrm>
        </p:grpSpPr>
        <p:pic>
          <p:nvPicPr>
            <p:cNvPr id="1032" name="Picture 8" descr="경남의 한 초등학교가 체험형 스포츠인 '뉴 스포츠(New Sports)'를 체육수업에 적용해 관심을 모으고 있다. (연합뉴스 자료사진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1664" y="1516989"/>
              <a:ext cx="5029200" cy="3698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5036313" y="5215222"/>
              <a:ext cx="317907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7"/>
                </a:rPr>
                <a:t>https://www.yna.co.kr/view/AKR20150908205100004</a:t>
              </a:r>
              <a:endParaRPr lang="en-US" sz="1050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213852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여러분은 학교에서 무슨 시간을 제일 좋아해요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662219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여러분은 학교를 졸업한 후에 무엇이 되고 싶어요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54" y="377761"/>
            <a:ext cx="7429500" cy="55721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41380" y="999025"/>
            <a:ext cx="649224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41380" y="4671865"/>
            <a:ext cx="448056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F39788-B5A5-429F-9147-9F504110AE38}"/>
              </a:ext>
            </a:extLst>
          </p:cNvPr>
          <p:cNvSpPr txBox="1"/>
          <p:nvPr/>
        </p:nvSpPr>
        <p:spPr>
          <a:xfrm>
            <a:off x="2966720" y="4798432"/>
            <a:ext cx="4775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두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33" y="178800"/>
            <a:ext cx="11513534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462" y="109728"/>
            <a:ext cx="8265076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57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92608"/>
            <a:ext cx="12192000" cy="5753851"/>
            <a:chOff x="0" y="0"/>
            <a:chExt cx="12192000" cy="57538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444855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448557"/>
              <a:ext cx="12192000" cy="1305294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9333053" y="85636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4813" y="2936938"/>
            <a:ext cx="11382375" cy="3181350"/>
            <a:chOff x="322516" y="586930"/>
            <a:chExt cx="11382375" cy="31813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328" y="586930"/>
              <a:ext cx="11334750" cy="15144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516" y="2101405"/>
              <a:ext cx="11382375" cy="166687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0035" y="169735"/>
            <a:ext cx="401193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81000" y="1240917"/>
            <a:ext cx="11430000" cy="3848290"/>
            <a:chOff x="357759" y="737997"/>
            <a:chExt cx="11430000" cy="384829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759" y="737997"/>
              <a:ext cx="11430000" cy="150495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6809" y="2271712"/>
              <a:ext cx="11391900" cy="2314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9209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400051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학부모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교육열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진학하다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입학 원서를 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서류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수험생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주입식 교육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교육하다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암기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불면증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신입생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적성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진로를 탐색하다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보호자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교류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선배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공붓벌레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전공을 선택하다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열정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장학금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377038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parents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enthusiasm for education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enter school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apply for admission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documents, papers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examinee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teaching by rote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educate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memorization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insomnia, sleeplessness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freshman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aptitude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explore career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guardian; a patron; a protector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exchange, interchange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senior</a:t>
                      </a:r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ko-KR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</a:t>
                      </a:r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altLang="ko-KR" sz="3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school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nerd/geek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select </a:t>
                      </a:r>
                    </a:p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major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passion, dedication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scholarship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19088" y="687572"/>
            <a:ext cx="11553825" cy="5410200"/>
            <a:chOff x="319088" y="687572"/>
            <a:chExt cx="11553825" cy="5410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9088" y="687572"/>
              <a:ext cx="11553825" cy="5410200"/>
            </a:xfrm>
            <a:prstGeom prst="rect">
              <a:avLst/>
            </a:prstGeom>
          </p:spPr>
        </p:pic>
        <p:sp>
          <p:nvSpPr>
            <p:cNvPr id="13" name="Title 1"/>
            <p:cNvSpPr txBox="1">
              <a:spLocks/>
            </p:cNvSpPr>
            <p:nvPr/>
          </p:nvSpPr>
          <p:spPr>
            <a:xfrm>
              <a:off x="1667712" y="2741603"/>
              <a:ext cx="816408" cy="423295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ko-KR" altLang="en-US" sz="2400" dirty="0"/>
                <a:t>선배</a:t>
              </a:r>
              <a:endParaRPr lang="en-US" sz="2400" dirty="0"/>
            </a:p>
          </p:txBody>
        </p:sp>
      </p:grp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29-32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71472" y="4781764"/>
            <a:ext cx="1608888" cy="524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수험생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71472" y="3392672"/>
            <a:ext cx="1608888" cy="575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학부모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71472" y="4060864"/>
            <a:ext cx="1608888" cy="588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적성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71473" y="5462552"/>
            <a:ext cx="1608887" cy="559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000" dirty="0">
                <a:solidFill>
                  <a:srgbClr val="FF0000"/>
                </a:solidFill>
              </a:rPr>
              <a:t>주입식 교육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https://quizlet.com/_8bxd2r?x=1jqt&amp;i=1qqi22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35570"/>
            <a:ext cx="11582400" cy="425767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87138" y="4238740"/>
            <a:ext cx="182222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진학하면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472440" y="717777"/>
            <a:ext cx="11247120" cy="4801885"/>
            <a:chOff x="791527" y="412673"/>
            <a:chExt cx="11013758" cy="470225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4831"/>
            <a:stretch/>
          </p:blipFill>
          <p:spPr>
            <a:xfrm>
              <a:off x="791527" y="412673"/>
              <a:ext cx="11013758" cy="10953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6781" y="1743075"/>
              <a:ext cx="10763250" cy="3371850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6350192" y="2473077"/>
            <a:ext cx="2835536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교육열이 높은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319220" y="3043716"/>
            <a:ext cx="3695307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불면증에 시달린대요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02931" y="4195119"/>
            <a:ext cx="276983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모집한다던데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68361"/>
            <a:ext cx="11887200" cy="416150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30168" y="4803844"/>
            <a:ext cx="290779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피곤한 나머지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3485" y="355282"/>
            <a:ext cx="30289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335280" y="475941"/>
            <a:ext cx="11521440" cy="5392305"/>
            <a:chOff x="372618" y="475941"/>
            <a:chExt cx="11068050" cy="518010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2618" y="475941"/>
              <a:ext cx="11068050" cy="10191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1193" y="1741274"/>
              <a:ext cx="11010900" cy="3914775"/>
            </a:xfrm>
            <a:prstGeom prst="rect">
              <a:avLst/>
            </a:prstGeom>
          </p:spPr>
        </p:pic>
      </p:grpSp>
      <p:sp>
        <p:nvSpPr>
          <p:cNvPr id="4" name="Title 1"/>
          <p:cNvSpPr txBox="1">
            <a:spLocks/>
          </p:cNvSpPr>
          <p:nvPr/>
        </p:nvSpPr>
        <p:spPr>
          <a:xfrm>
            <a:off x="5073900" y="2151046"/>
            <a:ext cx="36129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속상한 나머지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793228" y="3225004"/>
            <a:ext cx="36129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화가 난 나머지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03796" y="4792871"/>
            <a:ext cx="36129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창피한 나머지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82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36935"/>
            <a:ext cx="11887200" cy="4063581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737416" y="2474824"/>
            <a:ext cx="1946848" cy="423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737416" y="2474824"/>
            <a:ext cx="1946848" cy="12516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37416" y="2896166"/>
            <a:ext cx="1946848" cy="12277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37416" y="3319990"/>
            <a:ext cx="1946848" cy="3924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737416" y="3319990"/>
            <a:ext cx="1946848" cy="8039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381000" y="701161"/>
            <a:ext cx="11430000" cy="5115489"/>
            <a:chOff x="803716" y="642169"/>
            <a:chExt cx="9267828" cy="414781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b="75978"/>
            <a:stretch/>
          </p:blipFill>
          <p:spPr>
            <a:xfrm>
              <a:off x="803719" y="642169"/>
              <a:ext cx="9267825" cy="65438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t="26819" b="51698"/>
            <a:stretch/>
          </p:blipFill>
          <p:spPr>
            <a:xfrm>
              <a:off x="803718" y="1841770"/>
              <a:ext cx="9267825" cy="58521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t="51638" b="25201"/>
            <a:stretch/>
          </p:blipFill>
          <p:spPr>
            <a:xfrm>
              <a:off x="803717" y="2937778"/>
              <a:ext cx="9267825" cy="6309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t="76385"/>
            <a:stretch/>
          </p:blipFill>
          <p:spPr>
            <a:xfrm>
              <a:off x="803716" y="4146679"/>
              <a:ext cx="9267825" cy="643300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1136182" y="643467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강아지가 죽어서 슬픈 나머지 더 이상 다른 강아지를 못 키울 것 같아요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22466" y="2046717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FF0000"/>
                </a:solidFill>
              </a:rPr>
              <a:t>TV </a:t>
            </a:r>
            <a:r>
              <a:rPr lang="ko-KR" altLang="en-US" sz="2400" dirty="0">
                <a:solidFill>
                  <a:srgbClr val="FF0000"/>
                </a:solidFill>
              </a:rPr>
              <a:t>프로그램에 집중한 나머지 어머님 말씀을 못 들었어요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36182" y="3574525"/>
            <a:ext cx="1038417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발표 전에 긴장한 나머지 얼굴과 손에 땀이 많이 났어요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36182" y="5023269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시험 때문에 스트레스를 받은 나머지 시험을 망치는 꿈을 꾸었어요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409700"/>
            <a:ext cx="11704320" cy="452452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35640" y="5235634"/>
            <a:ext cx="288208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타기만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1640" y="383476"/>
            <a:ext cx="24384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188339"/>
            <a:ext cx="11704320" cy="386334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636749" y="1815580"/>
            <a:ext cx="2838971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정리하기만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947515" y="3092577"/>
            <a:ext cx="3378468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앉아 있기만 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67867" y="4332998"/>
            <a:ext cx="3378468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축하하기만 하면 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" y="941540"/>
            <a:ext cx="11795760" cy="415752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010881" y="2314277"/>
            <a:ext cx="2929415" cy="16450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010881" y="3136814"/>
            <a:ext cx="2929415" cy="438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017100" y="2341159"/>
            <a:ext cx="2931518" cy="8203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015865" y="2715565"/>
            <a:ext cx="2924431" cy="8597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010881" y="2751358"/>
            <a:ext cx="2929415" cy="12198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5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381000" y="799617"/>
            <a:ext cx="11430000" cy="5115489"/>
            <a:chOff x="803716" y="642169"/>
            <a:chExt cx="9267828" cy="414781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b="75978"/>
            <a:stretch/>
          </p:blipFill>
          <p:spPr>
            <a:xfrm>
              <a:off x="803719" y="642169"/>
              <a:ext cx="9267825" cy="6543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t="26819" b="51698"/>
            <a:stretch/>
          </p:blipFill>
          <p:spPr>
            <a:xfrm>
              <a:off x="803718" y="1841770"/>
              <a:ext cx="9267825" cy="58521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t="51638" b="25201"/>
            <a:stretch/>
          </p:blipFill>
          <p:spPr>
            <a:xfrm>
              <a:off x="803717" y="2937778"/>
              <a:ext cx="9267825" cy="63093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t="76385"/>
            <a:stretch/>
          </p:blipFill>
          <p:spPr>
            <a:xfrm>
              <a:off x="803716" y="4146679"/>
              <a:ext cx="9267825" cy="643300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1066799" y="727359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시험이 끝나서 공부는 안하고 놀기만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66799" y="2153513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스트레스를 받아서 계속 먹기만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6799" y="3630789"/>
            <a:ext cx="943180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살을 빨리 빼고 싶어서 밥을 안 먹고 달리기만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6799" y="5094293"/>
            <a:ext cx="9923145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영화가 너무 재미있어서 영화를 보는 동안 계속 웃기만 했어요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3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847988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학부모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수험생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신입생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선배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교육열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주입식 교육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parents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senior at school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examinee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enthusiasm for education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freshman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teaching by rote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87" y="255841"/>
            <a:ext cx="1118202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http://www.hani.co.kr/arti/society/schooling/644821.html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https://www.eduinnews.co.kr/news/articleView.html?idxno=23690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https://www.yna.co.kr/view/AKR20150908205100004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5"/>
              </a:rPr>
              <a:t>https://www.hiclipart.com/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6"/>
              </a:rPr>
              <a:t>https://cliparts.zone/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7"/>
              </a:rPr>
              <a:t>http://pluspng.com/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8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9"/>
              </a:rPr>
              <a:t>https://www.clipartmax.com/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00415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적성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공붓벌레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진학하다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교육하다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진로를 탐색하다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전공을 선택하다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aptitude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educate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nerd/geek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explore career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enter school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select a major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386199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호기심이 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암기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보호자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서류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교류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장학금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curious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documents/papers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memorization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interchange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guardian/patron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scholarship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8" y="1234440"/>
            <a:ext cx="11773523" cy="489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수빈아</a:t>
            </a:r>
            <a:r>
              <a:rPr lang="en-US" altLang="ko-KR" sz="3000" dirty="0"/>
              <a:t>, </a:t>
            </a:r>
            <a:r>
              <a:rPr lang="ko-KR" altLang="en-US" sz="3000" dirty="0"/>
              <a:t>너희 언니 이번에 대학교에 들어가지</a:t>
            </a:r>
            <a:r>
              <a:rPr lang="en-US" altLang="ko-KR" sz="3000" dirty="0"/>
              <a:t>? </a:t>
            </a:r>
            <a:r>
              <a:rPr lang="ko-KR" altLang="en-US" sz="3000" dirty="0"/>
              <a:t>뭘 </a:t>
            </a:r>
            <a:r>
              <a:rPr lang="ko-KR" altLang="en-US" sz="3000" u="sng" dirty="0">
                <a:solidFill>
                  <a:srgbClr val="0000FF"/>
                </a:solidFill>
              </a:rPr>
              <a:t>전공</a:t>
            </a:r>
            <a:r>
              <a:rPr lang="ko-KR" altLang="en-US" sz="3000" dirty="0"/>
              <a:t>할 거래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 </a:t>
            </a:r>
            <a:r>
              <a:rPr lang="ko-KR" altLang="en-US" sz="3000" dirty="0"/>
              <a:t>아직 전공을 못 정했어</a:t>
            </a:r>
            <a:r>
              <a:rPr lang="en-US" altLang="ko-KR" sz="3000" dirty="0"/>
              <a:t>. </a:t>
            </a:r>
            <a:r>
              <a:rPr lang="ko-KR" altLang="en-US" sz="3000" dirty="0"/>
              <a:t>심리학하고 경제학 중에서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고민</a:t>
            </a:r>
            <a:r>
              <a:rPr lang="ko-KR" altLang="en-US" sz="3000" dirty="0"/>
              <a:t>하고 있나 봐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그렇구나</a:t>
            </a:r>
            <a:r>
              <a:rPr lang="en-US" altLang="ko-KR" sz="3000" dirty="0"/>
              <a:t>. </a:t>
            </a:r>
            <a:r>
              <a:rPr lang="ko-KR" altLang="en-US" sz="3000" u="sng" dirty="0">
                <a:solidFill>
                  <a:srgbClr val="0000FF"/>
                </a:solidFill>
              </a:rPr>
              <a:t>수험생</a:t>
            </a:r>
            <a:r>
              <a:rPr lang="ko-KR" altLang="en-US" sz="3000" dirty="0"/>
              <a:t>이 되면 정말 힘들겠어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어제 뉴스를 보니까 스트레스에 시달린 나머지 </a:t>
            </a:r>
            <a:r>
              <a:rPr lang="ko-KR" altLang="en-US" sz="3000" u="sng" dirty="0">
                <a:solidFill>
                  <a:srgbClr val="0000FF"/>
                </a:solidFill>
              </a:rPr>
              <a:t>불면증</a:t>
            </a:r>
            <a:r>
              <a:rPr lang="ko-KR" altLang="en-US" sz="3000" dirty="0"/>
              <a:t>까지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생기는 수험생도 있대</a:t>
            </a:r>
            <a:r>
              <a:rPr lang="en-US" altLang="ko-KR" sz="30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94825" y="1313196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91773" y="2921533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12722" y="3753612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309061" y="4584447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pic>
        <p:nvPicPr>
          <p:cNvPr id="2" name="0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68361" y="52874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758952"/>
            <a:ext cx="11786616" cy="53766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</a:t>
            </a:r>
            <a:r>
              <a:rPr lang="ko-KR" altLang="en-US" sz="3000" dirty="0"/>
              <a:t> 그런가 봐</a:t>
            </a:r>
            <a:r>
              <a:rPr lang="en-US" altLang="ko-KR" sz="3000" dirty="0"/>
              <a:t>. </a:t>
            </a:r>
            <a:r>
              <a:rPr lang="ko-KR" altLang="en-US" sz="3000" dirty="0"/>
              <a:t>우리 언니도 전공 </a:t>
            </a:r>
            <a:r>
              <a:rPr lang="ko-KR" altLang="en-US" sz="3000" u="sng" dirty="0">
                <a:solidFill>
                  <a:srgbClr val="0000FF"/>
                </a:solidFill>
              </a:rPr>
              <a:t>선택</a:t>
            </a:r>
            <a:r>
              <a:rPr lang="ko-KR" altLang="en-US" sz="3000" dirty="0"/>
              <a:t>하느라고 좀 고민하는 것 같아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</a:t>
            </a:r>
            <a:r>
              <a:rPr lang="ko-KR" altLang="en-US" sz="3000" dirty="0"/>
              <a:t> 그래도 너희 언니는 이제 대학교에 들어가기만 하면 신나겠다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하고 싶은 거 마음대로 하잖아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근데 우리도 </a:t>
            </a:r>
            <a:r>
              <a:rPr lang="ko-KR" altLang="en-US" sz="3000" u="sng" dirty="0">
                <a:solidFill>
                  <a:srgbClr val="0000FF"/>
                </a:solidFill>
              </a:rPr>
              <a:t>몇 년 뒤면</a:t>
            </a:r>
            <a:r>
              <a:rPr lang="ko-KR" altLang="en-US" sz="3000" dirty="0">
                <a:solidFill>
                  <a:srgbClr val="0000FF"/>
                </a:solidFill>
              </a:rPr>
              <a:t> </a:t>
            </a:r>
            <a:r>
              <a:rPr lang="ko-KR" altLang="en-US" sz="3000" dirty="0"/>
              <a:t>수험생이야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수빈</a:t>
            </a:r>
            <a:r>
              <a:rPr lang="en-US" altLang="ko-KR" sz="3000" dirty="0"/>
              <a:t>:</a:t>
            </a:r>
            <a:r>
              <a:rPr lang="ko-KR" altLang="en-US" sz="3000" dirty="0"/>
              <a:t> 응</a:t>
            </a:r>
            <a:r>
              <a:rPr lang="en-US" altLang="ko-KR" sz="3000" dirty="0"/>
              <a:t>, </a:t>
            </a:r>
            <a:r>
              <a:rPr lang="ko-KR" altLang="en-US" sz="3000" dirty="0"/>
              <a:t>그러네</a:t>
            </a:r>
            <a:r>
              <a:rPr lang="en-US" altLang="ko-KR" sz="3000" dirty="0"/>
              <a:t>. </a:t>
            </a:r>
            <a:r>
              <a:rPr lang="ko-KR" altLang="en-US" sz="3000" dirty="0"/>
              <a:t>그런데 </a:t>
            </a:r>
            <a:r>
              <a:rPr lang="ko-KR" altLang="en-US" sz="3000" u="sng" dirty="0">
                <a:solidFill>
                  <a:srgbClr val="0000FF"/>
                </a:solidFill>
              </a:rPr>
              <a:t>넌 대학교에서 뭘 공부하고 싶어</a:t>
            </a:r>
            <a:r>
              <a:rPr lang="en-US" altLang="ko-KR" sz="3000" u="sng" dirty="0">
                <a:solidFill>
                  <a:srgbClr val="0000FF"/>
                </a:solidFill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</a:t>
            </a:r>
            <a:r>
              <a:rPr lang="ko-KR" altLang="en-US" sz="3000" dirty="0"/>
              <a:t> 그건 아직 모르겠는데 가고 싶은 대학교는 있어</a:t>
            </a:r>
            <a:r>
              <a:rPr lang="en-US" altLang="ko-KR" sz="300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11118" y="3275076"/>
            <a:ext cx="17373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21302" y="4101846"/>
            <a:ext cx="5563362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89498" y="831909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1104</Words>
  <Application>Microsoft Office PowerPoint</Application>
  <PresentationFormat>Widescreen</PresentationFormat>
  <Paragraphs>255</Paragraphs>
  <Slides>53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07   내가 다니고 싶은 학교 The school that I want to attend</vt:lpstr>
      <vt:lpstr>PowerPoint Presentation</vt:lpstr>
      <vt:lpstr>교재 68쪽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29-32쪽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193</cp:revision>
  <dcterms:created xsi:type="dcterms:W3CDTF">2020-04-19T05:49:19Z</dcterms:created>
  <dcterms:modified xsi:type="dcterms:W3CDTF">2020-06-29T07:03:22Z</dcterms:modified>
</cp:coreProperties>
</file>